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68" r:id="rId3"/>
    <p:sldId id="269" r:id="rId4"/>
    <p:sldId id="296" r:id="rId5"/>
    <p:sldId id="272" r:id="rId6"/>
    <p:sldId id="256" r:id="rId7"/>
    <p:sldId id="257" r:id="rId8"/>
    <p:sldId id="274" r:id="rId9"/>
    <p:sldId id="277" r:id="rId10"/>
    <p:sldId id="276" r:id="rId11"/>
    <p:sldId id="281" r:id="rId12"/>
    <p:sldId id="275" r:id="rId13"/>
    <p:sldId id="282" r:id="rId14"/>
    <p:sldId id="283" r:id="rId15"/>
    <p:sldId id="284" r:id="rId16"/>
    <p:sldId id="285" r:id="rId17"/>
    <p:sldId id="300" r:id="rId18"/>
    <p:sldId id="280" r:id="rId19"/>
    <p:sldId id="298" r:id="rId20"/>
    <p:sldId id="286" r:id="rId21"/>
    <p:sldId id="258" r:id="rId22"/>
    <p:sldId id="278" r:id="rId23"/>
    <p:sldId id="259" r:id="rId24"/>
    <p:sldId id="260" r:id="rId25"/>
    <p:sldId id="293" r:id="rId26"/>
    <p:sldId id="294" r:id="rId27"/>
    <p:sldId id="292" r:id="rId28"/>
    <p:sldId id="289" r:id="rId29"/>
    <p:sldId id="279" r:id="rId30"/>
    <p:sldId id="287" r:id="rId31"/>
    <p:sldId id="297" r:id="rId32"/>
    <p:sldId id="290" r:id="rId33"/>
    <p:sldId id="299" r:id="rId34"/>
    <p:sldId id="295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95" autoAdjust="0"/>
  </p:normalViewPr>
  <p:slideViewPr>
    <p:cSldViewPr>
      <p:cViewPr varScale="1">
        <p:scale>
          <a:sx n="80" d="100"/>
          <a:sy n="80" d="100"/>
        </p:scale>
        <p:origin x="-7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E438E-9228-4E8D-B5A1-287F0268B8B1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10ED8-D798-40CA-AF64-CA8FD7FC84E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Voici la liste des pays du 3em cluster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</a:t>
            </a:r>
            <a:r>
              <a:rPr lang="fr-FR" baseline="0" dirty="0" smtClean="0"/>
              <a:t> pays sont </a:t>
            </a:r>
            <a:r>
              <a:rPr lang="fr-FR" baseline="0" dirty="0" err="1" smtClean="0"/>
              <a:t>casiment</a:t>
            </a:r>
            <a:r>
              <a:rPr lang="fr-FR" baseline="0" dirty="0" smtClean="0"/>
              <a:t> tous des pays d’</a:t>
            </a:r>
            <a:r>
              <a:rPr lang="fr-FR" baseline="0" dirty="0" err="1" smtClean="0"/>
              <a:t>europe</a:t>
            </a:r>
            <a:r>
              <a:rPr lang="fr-FR" baseline="0" dirty="0" smtClean="0"/>
              <a:t>. Il y a aussi certain pays très occidentalisé (canada, </a:t>
            </a:r>
            <a:r>
              <a:rPr lang="fr-FR" baseline="0" dirty="0" err="1" smtClean="0"/>
              <a:t>australie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israel</a:t>
            </a:r>
            <a:r>
              <a:rPr lang="fr-FR" baseline="0" dirty="0" smtClean="0"/>
              <a:t>, états unis….)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Voici la liste des pays du 4em cluster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Ces pays sont pour la plupart en transition démographique et économique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Voici la liste des pays du 5em cluster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Ce cluster est très particulier il ne rassemble que 4 pays.</a:t>
            </a:r>
            <a:r>
              <a:rPr lang="fr-FR" baseline="0" dirty="0" smtClean="0"/>
              <a:t> Ce sont des pays moyennement développé avec une démographie très </a:t>
            </a:r>
            <a:r>
              <a:rPr lang="fr-FR" baseline="0" dirty="0" err="1" smtClean="0"/>
              <a:t>très</a:t>
            </a:r>
            <a:r>
              <a:rPr lang="fr-FR" baseline="0" dirty="0" smtClean="0"/>
              <a:t> forte.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</a:t>
            </a:r>
            <a:r>
              <a:rPr lang="fr-FR" baseline="0" dirty="0" smtClean="0"/>
              <a:t> fais une analyse en composante principale et j’observe les pays dans mon premier plan qui représente 86.7% de l’inertie totale.</a:t>
            </a:r>
          </a:p>
          <a:p>
            <a:r>
              <a:rPr lang="fr-FR" baseline="0" dirty="0" smtClean="0"/>
              <a:t>Au vue de la grande inertie de ce plan nous n’observerons pas les autres plans.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simplifier de façon drastique le schéma on peut dire que :</a:t>
            </a:r>
          </a:p>
          <a:p>
            <a:r>
              <a:rPr lang="fr-FR" baseline="0" dirty="0" smtClean="0"/>
              <a:t>L’Axe des x va majoritairement expliquer la richesse du régime alimentaire </a:t>
            </a:r>
          </a:p>
          <a:p>
            <a:r>
              <a:rPr lang="fr-FR" baseline="0" dirty="0" smtClean="0"/>
              <a:t>(plus on va vers la droite plus le régime alimentaire est riche en calorie et protéine, particulièrement en protéine animale)</a:t>
            </a:r>
          </a:p>
          <a:p>
            <a:r>
              <a:rPr lang="fr-FR" baseline="0" dirty="0" smtClean="0"/>
              <a:t>L’axe des y nous donnera un renseignement sur l’évolution de la démographie. (plus on est haut plus l’augmentation de pop a été forte)</a:t>
            </a:r>
          </a:p>
          <a:p>
            <a:r>
              <a:rPr lang="fr-FR" baseline="0" dirty="0" smtClean="0"/>
              <a:t>À priori les groupes 5 et 3 sont les plus intéressants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</a:t>
            </a:r>
            <a:r>
              <a:rPr lang="fr-FR" baseline="0" dirty="0" smtClean="0"/>
              <a:t> vais maintenant m’intéresser aux </a:t>
            </a:r>
            <a:r>
              <a:rPr lang="fr-FR" baseline="0" dirty="0" err="1" smtClean="0"/>
              <a:t>centroides</a:t>
            </a:r>
            <a:r>
              <a:rPr lang="fr-FR" baseline="0" dirty="0" smtClean="0"/>
              <a:t> de mes groupes. </a:t>
            </a:r>
          </a:p>
          <a:p>
            <a:r>
              <a:rPr lang="fr-FR" baseline="0" dirty="0" smtClean="0"/>
              <a:t>Le groupe 3 domine largement au niveau du régime alimentaire et le groupe 5 au niveau la de la démographie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Je</a:t>
            </a:r>
            <a:r>
              <a:rPr lang="fr-FR" baseline="0" dirty="0" smtClean="0"/>
              <a:t> souhaite </a:t>
            </a:r>
            <a:r>
              <a:rPr lang="fr-FR" dirty="0" smtClean="0"/>
              <a:t>caractériser </a:t>
            </a:r>
            <a:r>
              <a:rPr lang="fr-FR" baseline="0" dirty="0" smtClean="0"/>
              <a:t>au mieux mes clusters: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Je décide donc de calculer mes </a:t>
            </a:r>
            <a:r>
              <a:rPr lang="fr-FR" dirty="0" err="1" smtClean="0"/>
              <a:t>centroide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Pour</a:t>
            </a:r>
            <a:r>
              <a:rPr lang="fr-FR" baseline="0" dirty="0" smtClean="0"/>
              <a:t> avoir une approche plus complète je vais m’intéresser aussi au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moyen des clusters. </a:t>
            </a:r>
          </a:p>
          <a:p>
            <a:r>
              <a:rPr lang="fr-FR" baseline="0" dirty="0" smtClean="0"/>
              <a:t>J’analyse mes cluster sur 3 plans la démographie, le régime alimentaire et l’économie.</a:t>
            </a:r>
          </a:p>
          <a:p>
            <a:endParaRPr lang="fr-FR" dirty="0" smtClean="0"/>
          </a:p>
          <a:p>
            <a:r>
              <a:rPr lang="fr-FR" dirty="0" smtClean="0"/>
              <a:t>Cluster 1 régime</a:t>
            </a:r>
            <a:r>
              <a:rPr lang="fr-FR" baseline="0" dirty="0" smtClean="0"/>
              <a:t> alimentaire très faible en protéine et en calorie, pourcentage de nourriture animal très faible,</a:t>
            </a:r>
          </a:p>
          <a:p>
            <a:r>
              <a:rPr lang="fr-FR" baseline="0" dirty="0" smtClean="0"/>
              <a:t>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extrêmement faible, très forte augmentation de population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Cluster 2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moyen, régime alimentaire équilibré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Cluster 3 régime alimentaire très riche en protéine et calorie,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très élevé et évolution de pop assez faible.</a:t>
            </a:r>
          </a:p>
          <a:p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Cluster 4</a:t>
            </a:r>
            <a:r>
              <a:rPr lang="fr-FR" baseline="0" dirty="0" smtClean="0"/>
              <a:t> pays similaire au cluster 1 mais avec un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un peu plus élevé un </a:t>
            </a:r>
            <a:r>
              <a:rPr lang="fr-FR" baseline="0" dirty="0" err="1" smtClean="0"/>
              <a:t>prct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prot</a:t>
            </a:r>
            <a:r>
              <a:rPr lang="fr-FR" baseline="0" dirty="0" smtClean="0"/>
              <a:t> animal un peu plus élevé et une </a:t>
            </a:r>
            <a:r>
              <a:rPr lang="fr-FR" baseline="0" dirty="0" err="1" smtClean="0"/>
              <a:t>pop_diff</a:t>
            </a:r>
            <a:r>
              <a:rPr lang="fr-FR" baseline="0" dirty="0" smtClean="0"/>
              <a:t> plus faible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Cluster 5 régime alimentaire riche en protéine et calorie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assez faible, augmentation de pop très élevé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Grâce à ces </a:t>
            </a:r>
            <a:r>
              <a:rPr lang="fr-FR" baseline="0" dirty="0" err="1" smtClean="0"/>
              <a:t>caratérisation</a:t>
            </a:r>
            <a:r>
              <a:rPr lang="fr-FR" baseline="0" dirty="0" smtClean="0"/>
              <a:t> je vais donné des nom à mes cluster j’opte pour :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b="1" dirty="0" err="1" smtClean="0"/>
              <a:t>Clust</a:t>
            </a:r>
            <a:r>
              <a:rPr lang="fr-FR" b="1" dirty="0" smtClean="0"/>
              <a:t> 1                       « Pays sous-développés »</a:t>
            </a:r>
          </a:p>
          <a:p>
            <a:r>
              <a:rPr lang="fr-FR" b="1" dirty="0" err="1" smtClean="0"/>
              <a:t>Clust</a:t>
            </a:r>
            <a:r>
              <a:rPr lang="fr-FR" b="1" dirty="0" smtClean="0"/>
              <a:t> 2                       « Pays en transition » (surtout démographique mais aussi économique)</a:t>
            </a:r>
          </a:p>
          <a:p>
            <a:r>
              <a:rPr lang="fr-FR" b="1" dirty="0" err="1" smtClean="0"/>
              <a:t>Clust</a:t>
            </a:r>
            <a:r>
              <a:rPr lang="fr-FR" b="1" dirty="0" smtClean="0"/>
              <a:t> 3                       « Proche orient »              </a:t>
            </a:r>
          </a:p>
          <a:p>
            <a:r>
              <a:rPr lang="fr-FR" b="1" dirty="0" err="1" smtClean="0"/>
              <a:t>Clust</a:t>
            </a:r>
            <a:r>
              <a:rPr lang="fr-FR" b="1" dirty="0" smtClean="0"/>
              <a:t> 4                       « Autres »</a:t>
            </a:r>
          </a:p>
          <a:p>
            <a:r>
              <a:rPr lang="fr-FR" b="1" dirty="0" err="1" smtClean="0"/>
              <a:t>Clust</a:t>
            </a:r>
            <a:r>
              <a:rPr lang="fr-FR" b="1" dirty="0" smtClean="0"/>
              <a:t> 5                       «  Pays occidentalisés » </a:t>
            </a:r>
          </a:p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Malgré</a:t>
            </a:r>
            <a:r>
              <a:rPr lang="fr-FR" baseline="0" dirty="0" smtClean="0"/>
              <a:t> l’augmentation  faible de la population de ce groupe durant les 10 dernières années </a:t>
            </a:r>
            <a:endParaRPr lang="fr-FR" dirty="0" smtClean="0"/>
          </a:p>
          <a:p>
            <a:r>
              <a:rPr lang="fr-FR" dirty="0" smtClean="0"/>
              <a:t>Le groupe « pays occidentalisé » est clairement plus intéressant ! Son régime alimentaire </a:t>
            </a:r>
            <a:r>
              <a:rPr lang="fr-FR" baseline="0" dirty="0" smtClean="0"/>
              <a:t>bien plus riche en calorie et en protéine animal</a:t>
            </a:r>
          </a:p>
          <a:p>
            <a:r>
              <a:rPr lang="fr-FR" baseline="0" dirty="0" smtClean="0"/>
              <a:t>Font de de lui le meilleur candidat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 décide de classer</a:t>
            </a:r>
            <a:r>
              <a:rPr lang="fr-FR" baseline="0" dirty="0" smtClean="0"/>
              <a:t> les pays de mon groupe selon 2 critères qui me semble pertinents.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groupe 3 a été sélectionner pour le régime alimentaire riche des pays qui le compose mais  l’augmentation de population a était négligé.</a:t>
            </a:r>
          </a:p>
          <a:p>
            <a:r>
              <a:rPr lang="fr-FR" baseline="0" dirty="0" smtClean="0"/>
              <a:t>Nous décidons donc maintenant d’en tenir réellement compte.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Si la stratégie est d’exporter nos produits il faut que le pays est un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par habitant élevé. Nos poulets seront d’autant mieux vendu si leur prix sont moins importants que les poulets locaux.</a:t>
            </a:r>
          </a:p>
          <a:p>
            <a:endParaRPr lang="fr-FR" dirty="0" smtClean="0"/>
          </a:p>
          <a:p>
            <a:r>
              <a:rPr lang="fr-FR" dirty="0" smtClean="0"/>
              <a:t>Plus</a:t>
            </a:r>
            <a:r>
              <a:rPr lang="fr-FR" baseline="0" dirty="0" smtClean="0"/>
              <a:t> les points seront à droite plus ils seront attractifs, l’axe y nous permet juste de savoir si cette attractivité est plutôt lié au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 ou a l’augmentation de pop.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 pays se détachent très largement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Voici les 15 pays les plus propices à notre développement. </a:t>
            </a:r>
          </a:p>
          <a:p>
            <a:r>
              <a:rPr lang="fr-FR" dirty="0" smtClean="0"/>
              <a:t>Je me suis arrêté à 15 car il y a</a:t>
            </a:r>
            <a:r>
              <a:rPr lang="fr-FR" baseline="0" dirty="0" smtClean="0"/>
              <a:t> une différence conséquente entre le 15em et le 16em pays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>
                <a:solidFill>
                  <a:prstClr val="black"/>
                </a:solidFill>
              </a:rPr>
              <a:pPr/>
              <a:t>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 souhaite effectuer des tests</a:t>
            </a:r>
            <a:r>
              <a:rPr lang="fr-FR" baseline="0" dirty="0" smtClean="0"/>
              <a:t> d’adéquation</a:t>
            </a:r>
          </a:p>
          <a:p>
            <a:r>
              <a:rPr lang="fr-FR" baseline="0" dirty="0" smtClean="0"/>
              <a:t>Pour les faire dans de bonnes conditions je dois trouver des variables distribuer normalement</a:t>
            </a:r>
            <a:endParaRPr lang="fr-FR" dirty="0" smtClean="0"/>
          </a:p>
          <a:p>
            <a:r>
              <a:rPr lang="fr-FR" dirty="0" smtClean="0"/>
              <a:t>J’ai effectué un </a:t>
            </a:r>
            <a:r>
              <a:rPr lang="fr-FR" dirty="0" err="1" smtClean="0"/>
              <a:t>shapiro</a:t>
            </a:r>
            <a:r>
              <a:rPr lang="fr-FR" dirty="0" smtClean="0"/>
              <a:t> test sur toute mes variable +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pib</a:t>
            </a:r>
            <a:r>
              <a:rPr lang="fr-FR" baseline="0" dirty="0" smtClean="0"/>
              <a:t>. </a:t>
            </a:r>
          </a:p>
          <a:p>
            <a:r>
              <a:rPr lang="fr-FR" baseline="0" dirty="0" smtClean="0"/>
              <a:t>Je considère que pour une p-value supérieur à 0.05 mon échantillon est distribué normalement selon ma variable.</a:t>
            </a:r>
          </a:p>
          <a:p>
            <a:r>
              <a:rPr lang="fr-FR" baseline="0" dirty="0" smtClean="0"/>
              <a:t>Aucune variable ne passe le test.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aussi effectué le test de </a:t>
            </a:r>
            <a:r>
              <a:rPr lang="fr-FR" baseline="0" dirty="0" err="1" smtClean="0"/>
              <a:t>kolgomorov</a:t>
            </a:r>
            <a:r>
              <a:rPr lang="fr-FR" baseline="0" dirty="0" smtClean="0"/>
              <a:t> et je n’ai pas obtenu de meilleurs résultats..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D’après les tests et les courbe de </a:t>
            </a:r>
            <a:r>
              <a:rPr lang="fr-FR" baseline="0" dirty="0" err="1" smtClean="0"/>
              <a:t>densitées</a:t>
            </a:r>
            <a:endParaRPr lang="fr-FR" baseline="0" dirty="0" smtClean="0"/>
          </a:p>
          <a:p>
            <a:r>
              <a:rPr lang="fr-FR" baseline="0" dirty="0" smtClean="0"/>
              <a:t>kcal (quantité disponible de calorie par habitant) est à priori la meilleur variable</a:t>
            </a:r>
          </a:p>
          <a:p>
            <a:endParaRPr lang="fr-FR" dirty="0" smtClean="0"/>
          </a:p>
          <a:p>
            <a:r>
              <a:rPr lang="fr-FR" dirty="0" smtClean="0"/>
              <a:t>Je</a:t>
            </a:r>
            <a:r>
              <a:rPr lang="fr-FR" baseline="0" dirty="0" smtClean="0"/>
              <a:t> choisis donc d’étudier mes groupes selon la variable kcal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 regarde la dispersion et les moyennes de mes 5 groupes par rapport à la variable kcal</a:t>
            </a:r>
          </a:p>
          <a:p>
            <a:r>
              <a:rPr lang="fr-FR" dirty="0" smtClean="0"/>
              <a:t>Je remarque que deux</a:t>
            </a:r>
            <a:r>
              <a:rPr lang="fr-FR" baseline="0" dirty="0" smtClean="0"/>
              <a:t> de mes groupes sont très proches.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variable kcal est distribué assez normalement dans mes 2 groupes je peux donc effectuer mon test de</a:t>
            </a:r>
            <a:r>
              <a:rPr lang="fr-FR" baseline="0" dirty="0" smtClean="0"/>
              <a:t> Fisher d’égalité de deux variance</a:t>
            </a:r>
            <a:r>
              <a:rPr lang="fr-FR" dirty="0" smtClean="0"/>
              <a:t>. </a:t>
            </a:r>
          </a:p>
          <a:p>
            <a:r>
              <a:rPr lang="fr-FR" baseline="0" dirty="0" smtClean="0"/>
              <a:t>(l</a:t>
            </a:r>
            <a:r>
              <a:rPr lang="fr-FR" dirty="0" smtClean="0"/>
              <a:t>es courbes</a:t>
            </a:r>
            <a:r>
              <a:rPr lang="fr-FR" baseline="0" dirty="0" smtClean="0"/>
              <a:t> semblent assez différentes.)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 choisis un seuil élevé de 10% car mes deux groupes sont très différents pour 3 autres variables </a:t>
            </a:r>
            <a:r>
              <a:rPr lang="fr-FR" dirty="0" err="1" smtClean="0"/>
              <a:t>pop_diff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prot</a:t>
            </a:r>
            <a:r>
              <a:rPr lang="fr-FR" baseline="0" dirty="0" smtClean="0"/>
              <a:t> et PIB.</a:t>
            </a:r>
          </a:p>
          <a:p>
            <a:r>
              <a:rPr lang="fr-FR" baseline="0" dirty="0" smtClean="0"/>
              <a:t>Et au vue de mes graphiques je sens bien que mes groupes sont très proche au niveau des kcal.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On test d’abord la variance</a:t>
            </a:r>
            <a:r>
              <a:rPr lang="fr-FR" baseline="0" dirty="0" smtClean="0"/>
              <a:t> à l’aide d’un test de </a:t>
            </a:r>
            <a:r>
              <a:rPr lang="fr-FR" baseline="0" dirty="0" err="1" smtClean="0"/>
              <a:t>fisher</a:t>
            </a:r>
            <a:endParaRPr lang="fr-FR" baseline="0" dirty="0" smtClean="0"/>
          </a:p>
          <a:p>
            <a:endParaRPr lang="fr-FR" dirty="0" smtClean="0"/>
          </a:p>
          <a:p>
            <a:r>
              <a:rPr lang="fr-FR" dirty="0" smtClean="0"/>
              <a:t>P-value = 0.09905 &lt;0.1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Au vue des courbes et du test de </a:t>
            </a:r>
            <a:r>
              <a:rPr lang="fr-FR" baseline="0" dirty="0" err="1" smtClean="0"/>
              <a:t>shapiro</a:t>
            </a:r>
            <a:r>
              <a:rPr lang="fr-FR" baseline="0" dirty="0" smtClean="0"/>
              <a:t>-</a:t>
            </a:r>
            <a:r>
              <a:rPr lang="fr-FR" baseline="0" dirty="0" err="1" smtClean="0"/>
              <a:t>wilk</a:t>
            </a:r>
            <a:r>
              <a:rPr lang="fr-FR" baseline="0" dirty="0" smtClean="0"/>
              <a:t>, les groupes sont significativement différents.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J’ai importé les données de la FAO (un</a:t>
            </a:r>
            <a:r>
              <a:rPr lang="fr-FR" baseline="0" dirty="0" smtClean="0"/>
              <a:t> fichier par variable qui m’intéresse, donc un fichier pop2008, un pop2018 etc..)</a:t>
            </a:r>
          </a:p>
          <a:p>
            <a:r>
              <a:rPr lang="fr-FR" dirty="0" smtClean="0"/>
              <a:t>Puis</a:t>
            </a:r>
            <a:r>
              <a:rPr lang="fr-FR" baseline="0" dirty="0" smtClean="0"/>
              <a:t> je les ai modifié, j’ai gardé les colonnes qui m’intéressait « Zone »: nom des pays et « Valeur » : La valeur de la variable étudié.</a:t>
            </a:r>
          </a:p>
          <a:p>
            <a:r>
              <a:rPr lang="fr-FR" baseline="0" dirty="0" smtClean="0"/>
              <a:t>J’ai modifié le nom de la colonne valeur par le nom de la variable étudié (j’ai remplacé Valeur par pop2008 pour le premier tableau etc..)</a:t>
            </a:r>
          </a:p>
          <a:p>
            <a:r>
              <a:rPr lang="fr-FR" baseline="0" dirty="0" smtClean="0"/>
              <a:t>J’ai affiché les 4 premiers tableaux obtenus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J’aurais aimé utilisé ma fonction </a:t>
            </a:r>
            <a:r>
              <a:rPr lang="fr-FR" dirty="0" err="1" smtClean="0"/>
              <a:t>hcpc</a:t>
            </a:r>
            <a:r>
              <a:rPr lang="fr-FR" dirty="0" smtClean="0"/>
              <a:t> qui combine </a:t>
            </a:r>
            <a:r>
              <a:rPr lang="fr-FR" dirty="0" err="1" smtClean="0"/>
              <a:t>cah</a:t>
            </a:r>
            <a:r>
              <a:rPr lang="fr-FR" dirty="0" smtClean="0"/>
              <a:t> et </a:t>
            </a:r>
            <a:r>
              <a:rPr lang="fr-FR" dirty="0" err="1" smtClean="0"/>
              <a:t>kmeans</a:t>
            </a:r>
            <a:r>
              <a:rPr lang="fr-FR" dirty="0" smtClean="0"/>
              <a:t>. J’aurai aussi aimé pouvoir choisir mon nombre de groupe.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>
                <a:solidFill>
                  <a:prstClr val="black"/>
                </a:solidFill>
              </a:rPr>
              <a:pPr/>
              <a:t>33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J’ai joint</a:t>
            </a:r>
            <a:r>
              <a:rPr lang="fr-FR" baseline="0" dirty="0" smtClean="0"/>
              <a:t> mes 6 tableaux pour faire mon </a:t>
            </a:r>
            <a:r>
              <a:rPr lang="fr-FR" baseline="0" dirty="0" err="1" smtClean="0"/>
              <a:t>dataframe</a:t>
            </a:r>
            <a:r>
              <a:rPr lang="fr-FR" baseline="0" dirty="0" smtClean="0"/>
              <a:t> principale.</a:t>
            </a:r>
          </a:p>
          <a:p>
            <a:r>
              <a:rPr lang="fr-FR" baseline="0" dirty="0" smtClean="0"/>
              <a:t>J’ai regardé si il y avait des valeurs non renseignées. J’en ai eu 2.</a:t>
            </a:r>
          </a:p>
          <a:p>
            <a:r>
              <a:rPr lang="fr-FR" baseline="0" dirty="0" smtClean="0"/>
              <a:t>Je les ai remplacé par des valeurs trouvées sur internet qui semblaient cohérentes avec le reste des données.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10ED8-D798-40CA-AF64-CA8FD7FC84E6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ensuite effectué des</a:t>
            </a:r>
            <a:r>
              <a:rPr lang="fr-FR" baseline="0" dirty="0" smtClean="0"/>
              <a:t> calculs pour obtenir les variables souhaité pour l’analyse, </a:t>
            </a:r>
          </a:p>
          <a:p>
            <a:r>
              <a:rPr lang="fr-FR" baseline="0" dirty="0" smtClean="0"/>
              <a:t>La quantité de protéine disponible par habitant, les kcal disponible par habitant, l’évolution de la population en pourcentage entre 2008 et 2018,</a:t>
            </a:r>
          </a:p>
          <a:p>
            <a:r>
              <a:rPr lang="fr-FR" baseline="0" dirty="0" smtClean="0"/>
              <a:t>Le pourcentage de protéine animal dans l’ensemble des protéines disponible  et j’ai ajouté le PIB pour mieux caractériser les groupes par la suite.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>
                <a:solidFill>
                  <a:prstClr val="black"/>
                </a:solidFill>
              </a:rPr>
              <a:pPr/>
              <a:t>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effectué une classification</a:t>
            </a:r>
            <a:r>
              <a:rPr lang="fr-FR" baseline="0" dirty="0" smtClean="0"/>
              <a:t> hiérarchique ascendante pour former 5 groupe (Je me base sur les 3 axes principaux de mon </a:t>
            </a:r>
            <a:r>
              <a:rPr lang="fr-FR" baseline="0" dirty="0" err="1" smtClean="0"/>
              <a:t>acp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utilisé 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méthode de Ward.</a:t>
            </a:r>
          </a:p>
          <a:p>
            <a:endParaRPr lang="fr-F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méthode cherche à minimiser l’inertie intra-classe et à maximiser l’inertie </a:t>
            </a:r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inter-classe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afin d’obtenir des classes les plus homogènes possibles.</a:t>
            </a:r>
          </a:p>
          <a:p>
            <a:endParaRPr lang="fr-F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(Cette méthode est souvent incorrectement présentée comme une </a:t>
            </a:r>
            <a:r>
              <a:rPr lang="fr-FR" dirty="0" smtClean="0"/>
              <a:t>méthode de minimisation de la variance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alors qu’au sens strict Ward vise </a:t>
            </a:r>
            <a:r>
              <a:rPr lang="fr-FR" dirty="0" smtClean="0"/>
              <a:t>l’augmentation minimum de la somme des carrés)</a:t>
            </a:r>
            <a:endParaRPr lang="fr-F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Voici la liste des pays du premier cluster</a:t>
            </a:r>
          </a:p>
          <a:p>
            <a:endParaRPr lang="fr-FR" baseline="0" dirty="0" smtClean="0"/>
          </a:p>
          <a:p>
            <a:r>
              <a:rPr lang="fr-FR" baseline="0" dirty="0" smtClean="0"/>
              <a:t>Dans se groupe on retrouve surtout des pays d’</a:t>
            </a:r>
            <a:r>
              <a:rPr lang="fr-FR" baseline="0" dirty="0" err="1" smtClean="0"/>
              <a:t>afrique</a:t>
            </a:r>
            <a:r>
              <a:rPr lang="fr-FR" baseline="0" dirty="0" smtClean="0"/>
              <a:t> centrale et des pays ravagé par la guerre (</a:t>
            </a:r>
            <a:r>
              <a:rPr lang="fr-FR" baseline="0" dirty="0" err="1" smtClean="0"/>
              <a:t>iraq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afghanistan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tadjikistan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Voici la liste des pays du 2em cluster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Dans ce groupe il y a énormément de diversité (beaucoup de pays d’Asie, les pays du </a:t>
            </a:r>
            <a:r>
              <a:rPr lang="fr-FR" baseline="0" dirty="0" err="1" smtClean="0"/>
              <a:t>magrheb</a:t>
            </a:r>
            <a:r>
              <a:rPr lang="fr-FR" baseline="0" dirty="0" smtClean="0"/>
              <a:t>, quelque pays d’</a:t>
            </a:r>
            <a:r>
              <a:rPr lang="fr-FR" baseline="0" dirty="0" err="1" smtClean="0"/>
              <a:t>europe</a:t>
            </a:r>
            <a:r>
              <a:rPr lang="fr-FR" baseline="0" dirty="0" smtClean="0"/>
              <a:t> de l’est et d’</a:t>
            </a:r>
            <a:r>
              <a:rPr lang="fr-FR" baseline="0" dirty="0" err="1" smtClean="0"/>
              <a:t>amérique</a:t>
            </a:r>
            <a:r>
              <a:rPr lang="fr-FR" baseline="0" dirty="0" smtClean="0"/>
              <a:t> latine)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30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02F050-70AF-5E44-987A-4F18002A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DAE15EA1-38A3-4B4A-BBD5-786E92A2C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5BAD1F0C-6D6C-3343-B050-AAD73751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6D174B0-DEAC-7B44-B5B3-734F53D5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5B81CA2-C84E-2F40-AEAE-5439B77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43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DA5CBFD-FF12-4C40-8EF4-0B9640D1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552981D-B7C7-3C49-BD1B-8E28D5C7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5362711A-6930-1E4A-BE63-D1DDF6E3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35BA0509-F818-2B41-BB72-7E1A49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2F4A457-25D6-0745-9C3A-C3DC3C8E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2948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AB3E5C3-BB4E-F543-9F61-06B1D879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7F95A7EA-90C9-A542-810F-BC72A4FCB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0632431D-CFFF-8C42-919A-CAB1AFF7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733A59B-2F23-2F4C-A16B-BC801FBF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8BBEE47-1935-334F-82B7-58C826D1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665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59DECBA-07E3-3A4E-BDFA-FB189AD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26B7547-938B-1143-A619-7F2F30FCA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1FD1FFC7-74BF-3E4A-8550-AF0DE4224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A56B1C40-21AD-9B41-AFCA-0C770F3A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81363AF9-73BC-E246-9697-01B390E6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DE5C72C5-DFED-DB41-B801-76102DC9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43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8CD8AE6-E82B-AB49-9F6E-9B1569D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BB4BC03-161C-3244-99B4-FBEE64EBE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A0436FAD-128A-264F-9014-8DB0A80E4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57F60D0A-BC2E-B048-8786-8F91CC197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7D1A8161-D420-924B-B385-1A1F5793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D30267BA-E099-5E4A-8538-F53D4A75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8ACEAA37-098B-7F42-AFE2-BB4E83DF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0F6AC40F-70A8-BD4A-8339-AB0FC265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44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C949A96-8EE8-9642-9BE0-76F95ABA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D97660C7-E003-4F4B-B9F9-8AB029A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312AB767-EB28-2B43-916B-2AA89462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CFB1607E-D775-B241-9B43-CECE360F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255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C27525F1-E637-1043-A4CC-660153F4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A173CD0F-8E43-6A4B-A717-68868F6E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E7787FE3-8F90-AF43-8DE5-03B94B16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2479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5498669-8745-E545-9FB1-E2AE9539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B2DE583-8D72-0041-8D82-ABD04A070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7479328E-FAB5-A743-915D-A7AAE7A53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4066BB4-B836-504E-B490-75D08193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6F2A9C90-25A8-F248-8AA6-C4702215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AA67E29D-FE10-B241-887D-3D370CB8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341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AE972D2-0BC9-7A41-8289-F351102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22AEAA6C-62B7-3F41-8DB4-3EC4B218A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95E4D92C-C8C3-9945-8979-837BA0096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4593C2A-B545-8A4E-B11A-48FDF6D2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0566E1DB-09DC-DF41-A5B6-0D644088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5D72636D-148F-A142-8E85-E00A768A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560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E0C8030-88C5-5F46-B456-B478BF4D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335ED832-4F9D-A44F-AF7F-DCDFFB33F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6CCB9017-F468-284F-91FC-2193B4ED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EFC199E-D9EA-F94B-BFEA-48A48B7C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9B2AF155-825B-F749-B5D3-D7D7F15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2676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FF4810F5-76B2-4549-A185-C508DC169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2EC9FCB9-6AF8-DB4A-B3B2-60FC48F2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A15A843-FF03-C14F-ACAA-13C19E0B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D6783FA4-B6EB-5346-909A-F62EBF01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976A8EF-A043-8546-95E5-B9EFE60B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472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E64AB-F9AD-4E03-A39A-9C10AEB21227}" type="datetimeFigureOut">
              <a:rPr lang="fr-FR" smtClean="0"/>
              <a:pPr/>
              <a:t>28/07/2020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A8EAB-E38B-406B-933F-FE12511DF2F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74BA703B-ACD0-4744-BD8B-BC870A89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A38CBA6C-859B-2A45-BCA5-27DADB9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9F1C414-9694-464C-A470-B409D093F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71230-5FAF-4A49-9407-95542CCEF7B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28/07/2020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E11B5CF-F73A-1245-9285-45A7A16F1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9249127F-1A87-5B4D-AB5A-E113C8A1B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C64A-DC34-0B4F-8AB9-4381CD053D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5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Produisez une étude de marché</a:t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6CA1B223-363C-434B-BC9C-70B1C1BA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84784"/>
            <a:ext cx="9095747" cy="475252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32240" y="616530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Pinos</a:t>
            </a:r>
            <a:r>
              <a:rPr lang="fr-FR" dirty="0" smtClean="0"/>
              <a:t> Bruno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bg1"/>
                </a:solidFill>
              </a:rPr>
              <a:t>Cluster 1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412775"/>
            <a:ext cx="2232248" cy="504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340768"/>
            <a:ext cx="2016224" cy="515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Kmeans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2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b="29483"/>
          <a:stretch>
            <a:fillRect/>
          </a:stretch>
        </p:blipFill>
        <p:spPr bwMode="auto">
          <a:xfrm>
            <a:off x="467544" y="1196752"/>
            <a:ext cx="210287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t="34147"/>
          <a:stretch>
            <a:fillRect/>
          </a:stretch>
        </p:blipFill>
        <p:spPr bwMode="auto">
          <a:xfrm>
            <a:off x="5724128" y="1340768"/>
            <a:ext cx="2271027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 b="14646"/>
          <a:stretch>
            <a:fillRect/>
          </a:stretch>
        </p:blipFill>
        <p:spPr bwMode="auto">
          <a:xfrm>
            <a:off x="3131840" y="1196752"/>
            <a:ext cx="220118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3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124744"/>
            <a:ext cx="1944216" cy="552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3" y="1141138"/>
            <a:ext cx="1675906" cy="545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Kmeans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4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b="33254"/>
          <a:stretch>
            <a:fillRect/>
          </a:stretch>
        </p:blipFill>
        <p:spPr bwMode="auto">
          <a:xfrm>
            <a:off x="1907704" y="1484784"/>
            <a:ext cx="2232248" cy="460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 t="24638"/>
          <a:stretch>
            <a:fillRect/>
          </a:stretch>
        </p:blipFill>
        <p:spPr bwMode="auto">
          <a:xfrm>
            <a:off x="5148064" y="1340768"/>
            <a:ext cx="2160240" cy="489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Kmeans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5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988840"/>
            <a:ext cx="1658094" cy="231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Analyse</a:t>
            </a: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Objectif:</a:t>
            </a: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Bien comprendre la composition de nos groupes</a:t>
            </a:r>
            <a:endParaRPr lang="fr-FR" sz="4000" b="1" i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t="8114" r="3253"/>
          <a:stretch>
            <a:fillRect/>
          </a:stretch>
        </p:blipFill>
        <p:spPr bwMode="auto">
          <a:xfrm>
            <a:off x="1187624" y="1052736"/>
            <a:ext cx="6840760" cy="562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836712"/>
            <a:ext cx="8424936" cy="584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9001000" cy="51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0772"/>
          <a:stretch>
            <a:fillRect/>
          </a:stretch>
        </p:blipFill>
        <p:spPr bwMode="auto">
          <a:xfrm>
            <a:off x="395536" y="1916832"/>
            <a:ext cx="8568952" cy="278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SOMMAIRE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Exucative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None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 Source des données</a:t>
            </a:r>
          </a:p>
          <a:p>
            <a:pPr marL="571500" indent="-571500">
              <a:buNone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</a:p>
          <a:p>
            <a:pPr marL="571500" indent="-571500">
              <a:buFont typeface="Wingdings" pitchFamily="2" charset="2"/>
              <a:buChar char="Ø"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Analyse</a:t>
            </a:r>
          </a:p>
          <a:p>
            <a:pPr marL="571500" indent="-571500">
              <a:buNone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Prise de décision</a:t>
            </a:r>
          </a:p>
          <a:p>
            <a:pPr marL="571500" indent="-571500">
              <a:buNone/>
            </a:pP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Vérification</a:t>
            </a:r>
          </a:p>
          <a:p>
            <a:pPr marL="571500" indent="-571500">
              <a:buNone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Bilan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Caratérisation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15616" y="1412776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Cluster 1                        « Pays sous-développés »</a:t>
            </a:r>
          </a:p>
          <a:p>
            <a:pPr algn="ctr"/>
            <a:endParaRPr lang="fr-FR" b="1" dirty="0" smtClean="0"/>
          </a:p>
          <a:p>
            <a:pPr algn="ctr"/>
            <a:endParaRPr lang="fr-FR" b="1" dirty="0" smtClean="0"/>
          </a:p>
          <a:p>
            <a:r>
              <a:rPr lang="fr-FR" b="1" dirty="0" smtClean="0"/>
              <a:t>                          Cluster 2                        « Autres »</a:t>
            </a:r>
          </a:p>
          <a:p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                          Cluster 3                       «  Pays occidentalisés » </a:t>
            </a:r>
          </a:p>
          <a:p>
            <a:endParaRPr lang="fr-FR" b="1" dirty="0" smtClean="0"/>
          </a:p>
          <a:p>
            <a:r>
              <a:rPr lang="fr-FR" b="1" dirty="0" smtClean="0"/>
              <a:t>               </a:t>
            </a:r>
          </a:p>
          <a:p>
            <a:r>
              <a:rPr lang="fr-FR" b="1" dirty="0" smtClean="0"/>
              <a:t>                          Cluster4                        « Pays en transition »</a:t>
            </a:r>
          </a:p>
          <a:p>
            <a:endParaRPr lang="fr-FR" b="1" dirty="0" smtClean="0"/>
          </a:p>
          <a:p>
            <a:pPr algn="ctr"/>
            <a:endParaRPr lang="fr-FR" b="1" dirty="0" smtClean="0"/>
          </a:p>
          <a:p>
            <a:r>
              <a:rPr lang="fr-FR" b="1" dirty="0" smtClean="0"/>
              <a:t>                          Cluster 5                       « Pays à forte démographie»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>
            <a:off x="3707904" y="1412776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3707904" y="2204864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707904" y="3068960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3707904" y="3933056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3707904" y="4725144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Prise de décision</a:t>
            </a: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 :</a:t>
            </a: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Choisir les pays les plus intéressants pour notre développement</a:t>
            </a:r>
            <a:endParaRPr lang="fr-FR" sz="4000" b="1" i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Choix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8118C8E-48D7-B047-AA7A-7C8EE8CD64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2924944"/>
            <a:ext cx="3244298" cy="32094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83CF649-D79C-F346-8413-2E3C83F3E19A}"/>
              </a:ext>
            </a:extLst>
          </p:cNvPr>
          <p:cNvSpPr txBox="1"/>
          <p:nvPr/>
        </p:nvSpPr>
        <p:spPr>
          <a:xfrm>
            <a:off x="1475656" y="1556792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 </a:t>
            </a:r>
            <a:r>
              <a:rPr lang="fr-F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n°3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«Pays occidentalisés</a:t>
            </a:r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»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Affinage du groupe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700808"/>
            <a:ext cx="4968552" cy="44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Affinage du groupe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908720"/>
            <a:ext cx="7606297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Liste des pays à cibler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268760"/>
            <a:ext cx="3824064" cy="520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Vérification</a:t>
            </a: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 :</a:t>
            </a:r>
          </a:p>
          <a:p>
            <a:pPr algn="ctr"/>
            <a:r>
              <a:rPr lang="fr-FR" sz="44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Confirmer que nos groupes soient significativement différents</a:t>
            </a:r>
            <a:endParaRPr lang="fr-FR" sz="4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8D59DB2-38C0-224F-B672-6D18E85E768D}"/>
              </a:ext>
            </a:extLst>
          </p:cNvPr>
          <p:cNvSpPr/>
          <p:nvPr/>
        </p:nvSpPr>
        <p:spPr>
          <a:xfrm>
            <a:off x="3984015" y="2460868"/>
            <a:ext cx="4665245" cy="3193825"/>
          </a:xfrm>
          <a:prstGeom prst="rect">
            <a:avLst/>
          </a:prstGeom>
          <a:solidFill>
            <a:srgbClr val="43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B8690A2-AB7F-1941-9D1F-741CAD36DA7E}"/>
              </a:ext>
            </a:extLst>
          </p:cNvPr>
          <p:cNvSpPr/>
          <p:nvPr/>
        </p:nvSpPr>
        <p:spPr>
          <a:xfrm>
            <a:off x="4272659" y="294920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Sélection des deux clusters les plus proches graphiquement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Test d’adéquation sur les variances : test de Fisher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Si les variances sont similaires, on peut tester la moyenne dans de bonnes conditions avec un test de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Student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9E55A5C6-DBB8-014C-BE5B-47126F9A7767}"/>
              </a:ext>
            </a:extLst>
          </p:cNvPr>
          <p:cNvSpPr txBox="1"/>
          <p:nvPr/>
        </p:nvSpPr>
        <p:spPr>
          <a:xfrm>
            <a:off x="1376289" y="2091535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CLUSTERS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4E5A2391-E590-A746-AB3B-E1AC5883ED33}"/>
              </a:ext>
            </a:extLst>
          </p:cNvPr>
          <p:cNvSpPr txBox="1"/>
          <p:nvPr/>
        </p:nvSpPr>
        <p:spPr>
          <a:xfrm>
            <a:off x="1376287" y="3877529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VARIANCE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ED58561F-801C-C24D-8E3F-4FB82A06D8FF}"/>
              </a:ext>
            </a:extLst>
          </p:cNvPr>
          <p:cNvSpPr txBox="1"/>
          <p:nvPr/>
        </p:nvSpPr>
        <p:spPr>
          <a:xfrm>
            <a:off x="1376287" y="5654692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MOYENNE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xmlns="" id="{89378022-07C2-4347-B3EB-2CEE56867A38}"/>
              </a:ext>
            </a:extLst>
          </p:cNvPr>
          <p:cNvSpPr/>
          <p:nvPr/>
        </p:nvSpPr>
        <p:spPr>
          <a:xfrm>
            <a:off x="1728154" y="2743401"/>
            <a:ext cx="261687" cy="818147"/>
          </a:xfrm>
          <a:prstGeom prst="downArrow">
            <a:avLst/>
          </a:prstGeom>
          <a:solidFill>
            <a:srgbClr val="C83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>
            <a:extLst>
              <a:ext uri="{FF2B5EF4-FFF2-40B4-BE49-F238E27FC236}">
                <a16:creationId xmlns:a16="http://schemas.microsoft.com/office/drawing/2014/main" xmlns="" id="{15BDE760-FD43-9D45-B924-8AE11F298A8B}"/>
              </a:ext>
            </a:extLst>
          </p:cNvPr>
          <p:cNvSpPr/>
          <p:nvPr/>
        </p:nvSpPr>
        <p:spPr>
          <a:xfrm>
            <a:off x="1728154" y="4598940"/>
            <a:ext cx="261687" cy="818147"/>
          </a:xfrm>
          <a:prstGeom prst="downArrow">
            <a:avLst/>
          </a:prstGeom>
          <a:solidFill>
            <a:srgbClr val="C83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 d’adéquation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82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Shapiro test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67026" r="49868"/>
          <a:stretch>
            <a:fillRect/>
          </a:stretch>
        </p:blipFill>
        <p:spPr bwMode="auto">
          <a:xfrm>
            <a:off x="4427984" y="1340768"/>
            <a:ext cx="3744416" cy="152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67954"/>
          <a:stretch>
            <a:fillRect/>
          </a:stretch>
        </p:blipFill>
        <p:spPr bwMode="auto">
          <a:xfrm>
            <a:off x="1115616" y="4653136"/>
            <a:ext cx="3219450" cy="27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b="65708"/>
          <a:stretch>
            <a:fillRect/>
          </a:stretch>
        </p:blipFill>
        <p:spPr bwMode="auto">
          <a:xfrm>
            <a:off x="755576" y="2996952"/>
            <a:ext cx="746918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35851" b="33156"/>
          <a:stretch>
            <a:fillRect/>
          </a:stretch>
        </p:blipFill>
        <p:spPr bwMode="auto">
          <a:xfrm>
            <a:off x="755576" y="5013176"/>
            <a:ext cx="7469187" cy="143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t="73160"/>
          <a:stretch>
            <a:fillRect/>
          </a:stretch>
        </p:blipFill>
        <p:spPr bwMode="auto">
          <a:xfrm>
            <a:off x="4860032" y="6453336"/>
            <a:ext cx="3200400" cy="23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179512" y="1268760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H0 : La distribution est normale</a:t>
            </a:r>
          </a:p>
          <a:p>
            <a:endParaRPr lang="fr-FR" dirty="0" smtClean="0"/>
          </a:p>
          <a:p>
            <a:r>
              <a:rPr lang="fr-FR" dirty="0" smtClean="0"/>
              <a:t>H1 : La distribution n’est pas normale</a:t>
            </a:r>
          </a:p>
          <a:p>
            <a:endParaRPr lang="fr-FR" dirty="0" smtClean="0"/>
          </a:p>
          <a:p>
            <a:r>
              <a:rPr lang="fr-FR" dirty="0" smtClean="0"/>
              <a:t>On rejette l’hypothèse nulle au seuil de 5%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6453336"/>
            <a:ext cx="28003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4653136"/>
            <a:ext cx="26289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2040" y="2852936"/>
            <a:ext cx="2571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44408" y="1700808"/>
            <a:ext cx="706760" cy="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229200"/>
            <a:ext cx="706760" cy="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44408" y="5229200"/>
            <a:ext cx="706760" cy="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44408" y="3284984"/>
            <a:ext cx="706760" cy="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356992"/>
            <a:ext cx="706760" cy="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t="3069" r="3810"/>
          <a:stretch>
            <a:fillRect/>
          </a:stretch>
        </p:blipFill>
        <p:spPr bwMode="auto">
          <a:xfrm>
            <a:off x="611560" y="1124744"/>
            <a:ext cx="7272808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Choix des tests à effectuer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9712" y="4365104"/>
            <a:ext cx="3816424" cy="2016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5013176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C00000"/>
                </a:solidFill>
              </a:rPr>
              <a:t>Exucative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35280" cy="499715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fr-FR" dirty="0" smtClean="0"/>
              <a:t>L’entreprise souhaite se développer à l’international.</a:t>
            </a:r>
          </a:p>
          <a:p>
            <a:pPr>
              <a:buNone/>
            </a:pPr>
            <a:r>
              <a:rPr lang="fr-FR" dirty="0" smtClean="0">
                <a:solidFill>
                  <a:srgbClr val="C00000"/>
                </a:solidFill>
              </a:rPr>
              <a:t>Mais quels pays sont les plus propices pour exporter nos poulets ?</a:t>
            </a:r>
          </a:p>
          <a:p>
            <a:pPr>
              <a:buNone/>
            </a:pPr>
            <a:endParaRPr lang="fr-FR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fr-FR" dirty="0" smtClean="0"/>
              <a:t>Insight et recommandation: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>
                <a:solidFill>
                  <a:srgbClr val="C00000"/>
                </a:solidFill>
              </a:rPr>
              <a:t>Les pays occidentaux  ont un régime alimentaire très riche en calories,</a:t>
            </a:r>
          </a:p>
          <a:p>
            <a:pPr>
              <a:buNone/>
            </a:pPr>
            <a:r>
              <a:rPr lang="fr-FR" dirty="0" smtClean="0">
                <a:solidFill>
                  <a:srgbClr val="C00000"/>
                </a:solidFill>
              </a:rPr>
              <a:t>en protéine et un Pib très élevé.</a:t>
            </a:r>
          </a:p>
          <a:p>
            <a:pPr>
              <a:buFontTx/>
              <a:buChar char="-"/>
            </a:pPr>
            <a:r>
              <a:rPr lang="fr-FR" dirty="0" smtClean="0"/>
              <a:t>Malgré une augmentation faible de leur population il semble que se soit le groupe à cibler.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</a:p>
          <a:p>
            <a:pPr>
              <a:buFontTx/>
              <a:buChar char="-"/>
            </a:pPr>
            <a:endParaRPr lang="fr-FR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fr-FR" dirty="0" smtClean="0">
                <a:solidFill>
                  <a:srgbClr val="C00000"/>
                </a:solidFill>
              </a:rPr>
              <a:t>Certain pays de ce groupe se détachent particulièrement au</a:t>
            </a:r>
          </a:p>
          <a:p>
            <a:pPr>
              <a:buNone/>
            </a:pPr>
            <a:r>
              <a:rPr lang="fr-FR" dirty="0" smtClean="0">
                <a:solidFill>
                  <a:srgbClr val="C00000"/>
                </a:solidFill>
              </a:rPr>
              <a:t>niveau du PIB et de la démographie.</a:t>
            </a:r>
          </a:p>
          <a:p>
            <a:pPr>
              <a:buNone/>
            </a:pPr>
            <a:r>
              <a:rPr lang="fr-FR" i="1" dirty="0" smtClean="0"/>
              <a:t>-     Il faut cibler en priorité ces pays là pour exporter nos produits.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340768"/>
            <a:ext cx="6154009" cy="356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Choix des tests à effectuer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07704" y="522920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    Pays en transitions                          Pays sous-développés</a:t>
            </a:r>
            <a:endParaRPr lang="fr-FR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589240"/>
            <a:ext cx="24574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5589240"/>
            <a:ext cx="25146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Kcal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1124745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H0 : </a:t>
            </a:r>
            <a:r>
              <a:rPr lang="fr-FR" dirty="0" smtClean="0"/>
              <a:t>Les variances sont similaires</a:t>
            </a:r>
          </a:p>
          <a:p>
            <a:endParaRPr lang="fr-FR" dirty="0" smtClean="0"/>
          </a:p>
          <a:p>
            <a:r>
              <a:rPr lang="fr-FR" b="1" dirty="0" smtClean="0"/>
              <a:t>On rejette l’hypothèse nulle au seuil de 10%</a:t>
            </a:r>
          </a:p>
          <a:p>
            <a:endParaRPr lang="fr-FR" b="1" dirty="0" smtClean="0"/>
          </a:p>
          <a:p>
            <a:r>
              <a:rPr lang="fr-FR" b="1" dirty="0" smtClean="0"/>
              <a:t>H1: </a:t>
            </a:r>
            <a:r>
              <a:rPr lang="fr-FR" dirty="0" smtClean="0"/>
              <a:t>Les variances sont différentes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39552" y="5733256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 smtClean="0"/>
          </a:p>
          <a:p>
            <a:r>
              <a:rPr lang="fr-FR" b="1" dirty="0" smtClean="0"/>
              <a:t>Les variances sont différentes pour cette variable</a:t>
            </a:r>
            <a:endParaRPr lang="fr-FR" b="1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3861048"/>
            <a:ext cx="829550" cy="74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3140968"/>
            <a:ext cx="672045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00200"/>
            <a:ext cx="4680520" cy="45259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fr-FR" dirty="0" smtClean="0"/>
              <a:t>Les tests d’adéquations</a:t>
            </a:r>
          </a:p>
          <a:p>
            <a:pPr>
              <a:buNone/>
            </a:pPr>
            <a:r>
              <a:rPr lang="fr-FR" dirty="0" smtClean="0"/>
              <a:t>valident mes groupes et</a:t>
            </a:r>
          </a:p>
          <a:p>
            <a:pPr>
              <a:buNone/>
            </a:pPr>
            <a:r>
              <a:rPr lang="fr-FR" dirty="0" smtClean="0"/>
              <a:t>donc mes choix. 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Les 15 pays les plus propices</a:t>
            </a:r>
          </a:p>
          <a:p>
            <a:pPr>
              <a:buNone/>
            </a:pPr>
            <a:r>
              <a:rPr lang="fr-FR" dirty="0" smtClean="0"/>
              <a:t>pour notre expansion à</a:t>
            </a:r>
          </a:p>
          <a:p>
            <a:pPr>
              <a:buNone/>
            </a:pPr>
            <a:r>
              <a:rPr lang="fr-FR" dirty="0" smtClean="0"/>
              <a:t>l’international sont donc </a:t>
            </a:r>
          </a:p>
          <a:p>
            <a:pPr>
              <a:buNone/>
            </a:pPr>
            <a:r>
              <a:rPr lang="fr-FR" dirty="0" smtClean="0"/>
              <a:t>bien ceux de la liste.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268760"/>
            <a:ext cx="3888432" cy="529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Bilan</a:t>
            </a:r>
          </a:p>
          <a:p>
            <a:endParaRPr lang="fr-FR" sz="4000" dirty="0" smtClean="0">
              <a:solidFill>
                <a:schemeClr val="bg1"/>
              </a:solidFill>
            </a:endParaRPr>
          </a:p>
          <a:p>
            <a:r>
              <a:rPr lang="fr-FR" sz="4000" dirty="0" smtClean="0">
                <a:solidFill>
                  <a:schemeClr val="bg1"/>
                </a:solidFill>
              </a:rPr>
              <a:t>Ce projet m’a permis de me familiariser  avec les algorithmes de tri et les tests statistiques.</a:t>
            </a:r>
          </a:p>
          <a:p>
            <a:r>
              <a:rPr lang="fr-FR" sz="4000" smtClean="0">
                <a:solidFill>
                  <a:schemeClr val="bg1"/>
                </a:solidFill>
              </a:rPr>
              <a:t>Mais j</a:t>
            </a:r>
            <a:r>
              <a:rPr lang="fr-FR" sz="4000" smtClean="0">
                <a:solidFill>
                  <a:schemeClr val="bg1"/>
                </a:solidFill>
              </a:rPr>
              <a:t>’ai </a:t>
            </a:r>
            <a:r>
              <a:rPr lang="fr-FR" sz="4000" dirty="0" smtClean="0">
                <a:solidFill>
                  <a:schemeClr val="bg1"/>
                </a:solidFill>
              </a:rPr>
              <a:t>trouvé </a:t>
            </a:r>
            <a:r>
              <a:rPr lang="fr-FR" sz="4000" dirty="0" smtClean="0">
                <a:solidFill>
                  <a:schemeClr val="bg1"/>
                </a:solidFill>
              </a:rPr>
              <a:t>certains points de la démarche trop guidées.</a:t>
            </a:r>
            <a:endParaRPr lang="fr-FR" sz="4000" dirty="0" smtClean="0">
              <a:solidFill>
                <a:schemeClr val="bg1"/>
              </a:solidFill>
            </a:endParaRPr>
          </a:p>
          <a:p>
            <a:pPr algn="ctr"/>
            <a:endParaRPr lang="fr-FR" sz="88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 des données</a:t>
            </a:r>
          </a:p>
          <a:p>
            <a:pPr algn="ctr"/>
            <a:endParaRPr lang="fr-FR" sz="36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40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Objectif:</a:t>
            </a: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Récupérer les données qui nous intéresse et les regrouper le plus clairement possible</a:t>
            </a:r>
            <a:endParaRPr lang="fr-FR" sz="4000" b="1" i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008112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Importation et traitement des données 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24744"/>
            <a:ext cx="6624736" cy="344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10404"/>
          <a:stretch>
            <a:fillRect/>
          </a:stretch>
        </p:blipFill>
        <p:spPr bwMode="auto">
          <a:xfrm>
            <a:off x="251520" y="4666220"/>
            <a:ext cx="2088232" cy="186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7240"/>
          <a:stretch>
            <a:fillRect/>
          </a:stretch>
        </p:blipFill>
        <p:spPr bwMode="auto">
          <a:xfrm>
            <a:off x="2399896" y="4725144"/>
            <a:ext cx="226457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l="11003"/>
          <a:stretch>
            <a:fillRect/>
          </a:stretch>
        </p:blipFill>
        <p:spPr bwMode="auto">
          <a:xfrm>
            <a:off x="4788024" y="4656887"/>
            <a:ext cx="2088232" cy="19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 l="12064"/>
          <a:stretch>
            <a:fillRect/>
          </a:stretch>
        </p:blipFill>
        <p:spPr bwMode="auto">
          <a:xfrm>
            <a:off x="7020272" y="4647614"/>
            <a:ext cx="1872208" cy="201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179512" y="4653136"/>
            <a:ext cx="8784976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411760" y="4653136"/>
            <a:ext cx="2232248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948264" y="4653136"/>
            <a:ext cx="2016224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Construction du </a:t>
            </a:r>
            <a:r>
              <a:rPr lang="fr-FR" dirty="0" err="1" smtClean="0">
                <a:solidFill>
                  <a:schemeClr val="bg1"/>
                </a:solidFill>
              </a:rPr>
              <a:t>dataframe</a:t>
            </a:r>
            <a:r>
              <a:rPr lang="fr-FR" dirty="0" smtClean="0">
                <a:solidFill>
                  <a:schemeClr val="bg1"/>
                </a:solidFill>
              </a:rPr>
              <a:t> principal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36912"/>
            <a:ext cx="790124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t="7409"/>
          <a:stretch>
            <a:fillRect/>
          </a:stretch>
        </p:blipFill>
        <p:spPr bwMode="auto">
          <a:xfrm>
            <a:off x="899592" y="1484784"/>
            <a:ext cx="7272808" cy="89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6021288"/>
            <a:ext cx="4320479" cy="60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2" y="5229200"/>
            <a:ext cx="61386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1" y="126876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 des données</a:t>
            </a:r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Construction du </a:t>
            </a:r>
            <a:r>
              <a:rPr lang="fr-FR" dirty="0" err="1" smtClean="0">
                <a:solidFill>
                  <a:schemeClr val="bg1"/>
                </a:solidFill>
              </a:rPr>
              <a:t>dataframe</a:t>
            </a:r>
            <a:r>
              <a:rPr lang="fr-FR" dirty="0" smtClean="0">
                <a:solidFill>
                  <a:schemeClr val="bg1"/>
                </a:solidFill>
              </a:rPr>
              <a:t> principal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840615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852936"/>
            <a:ext cx="740864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00BF9AD-25C7-1C40-BB34-899C0A02332D}"/>
              </a:ext>
            </a:extLst>
          </p:cNvPr>
          <p:cNvSpPr txBox="1"/>
          <p:nvPr/>
        </p:nvSpPr>
        <p:spPr>
          <a:xfrm>
            <a:off x="0" y="0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</a:t>
            </a:r>
          </a:p>
          <a:p>
            <a:pPr algn="ctr"/>
            <a:endParaRPr lang="fr-FR" sz="88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4000" b="1" dirty="0" smtClean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Objectif:</a:t>
            </a:r>
          </a:p>
          <a:p>
            <a:pPr algn="ctr"/>
            <a:r>
              <a:rPr lang="fr-FR" sz="4000" b="1" i="1" dirty="0" smtClean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Faire 5 groupes les plus cohérents possibles selon les critères choisis</a:t>
            </a:r>
            <a:endParaRPr lang="fr-FR" sz="4000" b="1" i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47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CAH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3280"/>
          <a:stretch>
            <a:fillRect/>
          </a:stretch>
        </p:blipFill>
        <p:spPr bwMode="auto">
          <a:xfrm>
            <a:off x="755576" y="880097"/>
            <a:ext cx="7704856" cy="580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104640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6298</TotalTime>
  <Words>1557</Words>
  <Application>Microsoft Office PowerPoint</Application>
  <PresentationFormat>Affichage à l'écran (4:3)</PresentationFormat>
  <Paragraphs>270</Paragraphs>
  <Slides>33</Slides>
  <Notes>30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35" baseType="lpstr">
      <vt:lpstr>Thème Office</vt:lpstr>
      <vt:lpstr>1_Thème Office</vt:lpstr>
      <vt:lpstr>Produisez une étude de marché </vt:lpstr>
      <vt:lpstr>SOMMAIRE</vt:lpstr>
      <vt:lpstr>Exucative Summary</vt:lpstr>
      <vt:lpstr>Diapositive 4</vt:lpstr>
      <vt:lpstr>Importation et traitement des données  </vt:lpstr>
      <vt:lpstr>Construction du dataframe principal</vt:lpstr>
      <vt:lpstr>Construction du dataframe principal</vt:lpstr>
      <vt:lpstr>Diapositive 8</vt:lpstr>
      <vt:lpstr>CAH</vt:lpstr>
      <vt:lpstr>Cluster 1</vt:lpstr>
      <vt:lpstr>Kmeans</vt:lpstr>
      <vt:lpstr>Diapositive 12</vt:lpstr>
      <vt:lpstr>Kmeans</vt:lpstr>
      <vt:lpstr>Kmeans</vt:lpstr>
      <vt:lpstr>Diapositive 15</vt:lpstr>
      <vt:lpstr>Diapositive 16</vt:lpstr>
      <vt:lpstr>Diapositive 17</vt:lpstr>
      <vt:lpstr>Diapositive 18</vt:lpstr>
      <vt:lpstr>Diapositive 19</vt:lpstr>
      <vt:lpstr>Caratérisation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Produisez une étude de marché</dc:title>
  <dc:creator>Bruno Pinos</dc:creator>
  <cp:lastModifiedBy>Bruno Pinos</cp:lastModifiedBy>
  <cp:revision>111</cp:revision>
  <dcterms:created xsi:type="dcterms:W3CDTF">2020-06-18T08:43:06Z</dcterms:created>
  <dcterms:modified xsi:type="dcterms:W3CDTF">2020-07-28T12:54:23Z</dcterms:modified>
</cp:coreProperties>
</file>